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Default Extension="bin" ContentType="application/vnd.openxmlformats-officedocument.oleObject"/>
  <Default Extension="png" ContentType="image/png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  <Default Extension="vml" ContentType="application/vnd.openxmlformats-officedocument.vmlDrawin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48" r:id="rId1"/>
  </p:sldMasterIdLst>
  <p:notesMasterIdLst>
    <p:notesMasterId r:id="rId53"/>
  </p:notesMasterIdLst>
  <p:handoutMasterIdLst>
    <p:handoutMasterId r:id="rId54"/>
  </p:handoutMasterIdLst>
  <p:sldIdLst>
    <p:sldId id="256" r:id="rId2"/>
    <p:sldId id="257" r:id="rId3"/>
    <p:sldId id="307" r:id="rId4"/>
    <p:sldId id="267" r:id="rId5"/>
    <p:sldId id="308" r:id="rId6"/>
    <p:sldId id="309" r:id="rId7"/>
    <p:sldId id="310" r:id="rId8"/>
    <p:sldId id="311" r:id="rId9"/>
    <p:sldId id="312" r:id="rId10"/>
    <p:sldId id="313" r:id="rId11"/>
    <p:sldId id="314" r:id="rId12"/>
    <p:sldId id="315" r:id="rId13"/>
    <p:sldId id="316" r:id="rId14"/>
    <p:sldId id="317" r:id="rId15"/>
    <p:sldId id="318" r:id="rId16"/>
    <p:sldId id="319" r:id="rId17"/>
    <p:sldId id="320" r:id="rId18"/>
    <p:sldId id="321" r:id="rId19"/>
    <p:sldId id="322" r:id="rId20"/>
    <p:sldId id="323" r:id="rId21"/>
    <p:sldId id="324" r:id="rId22"/>
    <p:sldId id="325" r:id="rId23"/>
    <p:sldId id="326" r:id="rId24"/>
    <p:sldId id="327" r:id="rId25"/>
    <p:sldId id="328" r:id="rId26"/>
    <p:sldId id="329" r:id="rId27"/>
    <p:sldId id="330" r:id="rId28"/>
    <p:sldId id="331" r:id="rId29"/>
    <p:sldId id="332" r:id="rId30"/>
    <p:sldId id="333" r:id="rId31"/>
    <p:sldId id="334" r:id="rId32"/>
    <p:sldId id="335" r:id="rId33"/>
    <p:sldId id="336" r:id="rId34"/>
    <p:sldId id="337" r:id="rId35"/>
    <p:sldId id="338" r:id="rId36"/>
    <p:sldId id="339" r:id="rId37"/>
    <p:sldId id="340" r:id="rId38"/>
    <p:sldId id="341" r:id="rId39"/>
    <p:sldId id="342" r:id="rId40"/>
    <p:sldId id="343" r:id="rId41"/>
    <p:sldId id="344" r:id="rId42"/>
    <p:sldId id="345" r:id="rId43"/>
    <p:sldId id="346" r:id="rId44"/>
    <p:sldId id="347" r:id="rId45"/>
    <p:sldId id="348" r:id="rId46"/>
    <p:sldId id="349" r:id="rId47"/>
    <p:sldId id="350" r:id="rId48"/>
    <p:sldId id="351" r:id="rId49"/>
    <p:sldId id="352" r:id="rId50"/>
    <p:sldId id="353" r:id="rId51"/>
    <p:sldId id="354" r:id="rId5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33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napToGrid="0">
      <p:cViewPr>
        <p:scale>
          <a:sx n="50" d="100"/>
          <a:sy n="50" d="100"/>
        </p:scale>
        <p:origin x="-1734" y="-132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notesMaster" Target="notesMasters/notesMaster1.xml"/><Relationship Id="rId58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viewProps" Target="view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12.wmf"/></Relationships>
</file>

<file path=ppt/drawings/_rels/vmlDrawing1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3.wmf"/></Relationships>
</file>

<file path=ppt/drawings/_rels/vmlDrawing1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4.wmf"/></Relationships>
</file>

<file path=ppt/drawings/_rels/vmlDrawing1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5.wmf"/></Relationships>
</file>

<file path=ppt/drawings/_rels/vmlDrawing14.vml.rels><?xml version="1.0" encoding="UTF-8" standalone="yes"?>
<Relationships xmlns="http://schemas.openxmlformats.org/package/2006/relationships"><Relationship Id="rId1" Type="http://schemas.openxmlformats.org/officeDocument/2006/relationships/image" Target="../media/image16.wmf"/></Relationships>
</file>

<file path=ppt/drawings/_rels/vmlDrawing1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7.wmf"/></Relationships>
</file>

<file path=ppt/drawings/_rels/vmlDrawing1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8.wmf"/></Relationships>
</file>

<file path=ppt/drawings/_rels/vmlDrawing17.vml.rels><?xml version="1.0" encoding="UTF-8" standalone="yes"?>
<Relationships xmlns="http://schemas.openxmlformats.org/package/2006/relationships"><Relationship Id="rId1" Type="http://schemas.openxmlformats.org/officeDocument/2006/relationships/image" Target="../media/image19.wmf"/></Relationships>
</file>

<file path=ppt/drawings/_rels/vmlDrawing18.vml.rels><?xml version="1.0" encoding="UTF-8" standalone="yes"?>
<Relationships xmlns="http://schemas.openxmlformats.org/package/2006/relationships"><Relationship Id="rId1" Type="http://schemas.openxmlformats.org/officeDocument/2006/relationships/image" Target="../media/image20.wmf"/></Relationships>
</file>

<file path=ppt/drawings/_rels/vmlDrawing19.vml.rels><?xml version="1.0" encoding="UTF-8" standalone="yes"?>
<Relationships xmlns="http://schemas.openxmlformats.org/package/2006/relationships"><Relationship Id="rId1" Type="http://schemas.openxmlformats.org/officeDocument/2006/relationships/image" Target="../media/image21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drawings/_rels/vmlDrawing20.vml.rels><?xml version="1.0" encoding="UTF-8" standalone="yes"?>
<Relationships xmlns="http://schemas.openxmlformats.org/package/2006/relationships"><Relationship Id="rId1" Type="http://schemas.openxmlformats.org/officeDocument/2006/relationships/image" Target="../media/image22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drawings/_rels/vmlDrawing4.vml.rels><?xml version="1.0" encoding="UTF-8" standalone="yes"?>
<Relationships xmlns="http://schemas.openxmlformats.org/package/2006/relationships"><Relationship Id="rId2" Type="http://schemas.openxmlformats.org/officeDocument/2006/relationships/image" Target="../media/image5.wmf"/><Relationship Id="rId1" Type="http://schemas.openxmlformats.org/officeDocument/2006/relationships/image" Target="../media/image2.w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w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w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8.w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9.w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10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4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r>
              <a:rPr lang="en-US"/>
              <a:t>Eleanor M. Savko</a:t>
            </a:r>
          </a:p>
        </p:txBody>
      </p:sp>
      <p:sp>
        <p:nvSpPr>
          <p:cNvPr id="1054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fld id="{F21BB365-B0DA-4BB2-BE98-474FDD8547F1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1054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54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fld id="{10EA5B78-0039-485E-9CE8-734791B5DFF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media/image10.wmf>
</file>

<file path=ppt/media/image11.png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r>
              <a:rPr lang="en-US"/>
              <a:t>Eleanor M. Savko</a:t>
            </a:r>
          </a:p>
        </p:txBody>
      </p:sp>
      <p:sp>
        <p:nvSpPr>
          <p:cNvPr id="10342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fld id="{3224DB00-6A02-4F81-B2BD-B8543EC991FA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13316" name="Rectangle 4"/>
          <p:cNvSpPr>
            <a:spLocks noGrp="1"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0342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0343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43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fld id="{6818A313-E54A-4B95-962F-1A1B5F1BB9A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ftr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B78B2F-F0D9-41D9-BEA1-88E05D62DECB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066740-425F-45A7-9040-45DCE8F589B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6F863F-BC8D-417F-A655-3D4A8254EDEA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D5FED2D-E173-4566-A4EC-E1D124C887D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747336-80FA-417C-871E-18B00FFFCF68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DFB1D2-737D-4543-A14E-8B12702B9D1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D3633F1-A385-4077-9E19-00BE940207C4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AFED02-BB9A-4B05-96EF-B0FA376FAFF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923CF38-1B50-4A64-B74D-3ED6A0ADAC65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FB1AAC0-C481-4BAC-BC8D-8248D37EA34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FAFEF7-A198-4BDD-8A42-3A29E1C824FE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BCED0DC-FBDA-4CDD-9AAB-DF12C997945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DE5BA1E-D06B-4731-A90B-7A2EBA8F0023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F9D393-AD53-4B57-826C-87EEB366601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B82FAFC-BA85-41C6-80A7-13E91F8B178A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240267-6F25-4CE6-9EB1-2810BF4C773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D3F28B9-E544-4718-A9F4-FBA83B4E3AD6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A19EF6-7805-4C63-939D-5D727CF6A1A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921853-B9C0-47FF-A84C-226F037FCC3C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E8A137-45AA-4136-B275-2F9BCA359D7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25A6F0-DC0B-47A4-AE83-140980E0062D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49137C-B64B-4875-B613-573F870593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366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0" hangingPunct="0">
              <a:defRPr sz="1400">
                <a:latin typeface="Times New Roman"/>
              </a:defRPr>
            </a:lvl1pPr>
          </a:lstStyle>
          <a:p>
            <a:pPr>
              <a:defRPr/>
            </a:pPr>
            <a:fld id="{A39A3D18-FF8A-4F5F-99F5-4B6B7C80C72C}" type="datetime1">
              <a:rPr lang="en-US"/>
              <a:pPr>
                <a:defRPr/>
              </a:pPr>
              <a:t>2/9/2010</a:t>
            </a:fld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0" hangingPunct="0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400">
                <a:latin typeface="Times New Roman"/>
              </a:defRPr>
            </a:lvl1pPr>
          </a:lstStyle>
          <a:p>
            <a:pPr>
              <a:defRPr/>
            </a:pPr>
            <a:fld id="{D16CC766-DB98-4746-B2C3-C517309847C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zoom/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16.xml"/><Relationship Id="rId13" Type="http://schemas.openxmlformats.org/officeDocument/2006/relationships/slide" Target="slide26.xml"/><Relationship Id="rId18" Type="http://schemas.openxmlformats.org/officeDocument/2006/relationships/slide" Target="slide36.xml"/><Relationship Id="rId26" Type="http://schemas.openxmlformats.org/officeDocument/2006/relationships/slide" Target="slide2.xml"/><Relationship Id="rId3" Type="http://schemas.openxmlformats.org/officeDocument/2006/relationships/slide" Target="slide6.xml"/><Relationship Id="rId21" Type="http://schemas.openxmlformats.org/officeDocument/2006/relationships/slide" Target="slide42.xml"/><Relationship Id="rId7" Type="http://schemas.openxmlformats.org/officeDocument/2006/relationships/slide" Target="slide14.xml"/><Relationship Id="rId12" Type="http://schemas.openxmlformats.org/officeDocument/2006/relationships/slide" Target="slide24.xml"/><Relationship Id="rId17" Type="http://schemas.openxmlformats.org/officeDocument/2006/relationships/slide" Target="slide34.xml"/><Relationship Id="rId25" Type="http://schemas.openxmlformats.org/officeDocument/2006/relationships/slide" Target="slide50.xml"/><Relationship Id="rId2" Type="http://schemas.openxmlformats.org/officeDocument/2006/relationships/slide" Target="slide4.xml"/><Relationship Id="rId16" Type="http://schemas.openxmlformats.org/officeDocument/2006/relationships/slide" Target="slide32.xml"/><Relationship Id="rId20" Type="http://schemas.openxmlformats.org/officeDocument/2006/relationships/slide" Target="slide40.xml"/><Relationship Id="rId1" Type="http://schemas.openxmlformats.org/officeDocument/2006/relationships/slideLayout" Target="../slideLayouts/slideLayout7.xml"/><Relationship Id="rId6" Type="http://schemas.openxmlformats.org/officeDocument/2006/relationships/slide" Target="slide12.xml"/><Relationship Id="rId11" Type="http://schemas.openxmlformats.org/officeDocument/2006/relationships/slide" Target="slide22.xml"/><Relationship Id="rId24" Type="http://schemas.openxmlformats.org/officeDocument/2006/relationships/slide" Target="slide48.xml"/><Relationship Id="rId5" Type="http://schemas.openxmlformats.org/officeDocument/2006/relationships/slide" Target="slide10.xml"/><Relationship Id="rId15" Type="http://schemas.openxmlformats.org/officeDocument/2006/relationships/slide" Target="slide30.xml"/><Relationship Id="rId23" Type="http://schemas.openxmlformats.org/officeDocument/2006/relationships/slide" Target="slide46.xml"/><Relationship Id="rId10" Type="http://schemas.openxmlformats.org/officeDocument/2006/relationships/slide" Target="slide20.xml"/><Relationship Id="rId19" Type="http://schemas.openxmlformats.org/officeDocument/2006/relationships/slide" Target="slide38.xml"/><Relationship Id="rId4" Type="http://schemas.openxmlformats.org/officeDocument/2006/relationships/slide" Target="slide8.xml"/><Relationship Id="rId9" Type="http://schemas.openxmlformats.org/officeDocument/2006/relationships/slide" Target="slide18.xml"/><Relationship Id="rId14" Type="http://schemas.openxmlformats.org/officeDocument/2006/relationships/slide" Target="slide28.xml"/><Relationship Id="rId22" Type="http://schemas.openxmlformats.org/officeDocument/2006/relationships/slide" Target="slide44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8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6.v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9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7.v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0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8.v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9.v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png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0.v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1.v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4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2.v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png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3.v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6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4.v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7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5.v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8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6.v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9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7.v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0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8.v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9.v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png"/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0.v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3.bin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Relationship Id="rId4" Type="http://schemas.openxmlformats.org/officeDocument/2006/relationships/oleObject" Target="../embeddings/oleObject6.bin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7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5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AutoShape 89">
            <a:hlinkClick r:id="rId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2" action="ppaction://hlinksldjump"/>
              </a:rPr>
              <a:t>2 pt</a:t>
            </a:r>
            <a:endParaRPr lang="en-US"/>
          </a:p>
        </p:txBody>
      </p:sp>
      <p:sp>
        <p:nvSpPr>
          <p:cNvPr id="15362" name="AutoShape 90">
            <a:hlinkClick r:id="rId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3" action="ppaction://hlinksldjump"/>
              </a:rPr>
              <a:t>3 pt</a:t>
            </a:r>
            <a:endParaRPr lang="en-US">
              <a:hlinkClick r:id="rId3" action="ppaction://hlinksldjump"/>
            </a:endParaRPr>
          </a:p>
        </p:txBody>
      </p:sp>
      <p:sp>
        <p:nvSpPr>
          <p:cNvPr id="15363" name="AutoShape 91">
            <a:hlinkClick r:id="rId4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4" action="ppaction://hlinksldjump"/>
              </a:rPr>
              <a:t>4 pt</a:t>
            </a:r>
            <a:endParaRPr lang="en-US">
              <a:hlinkClick r:id="rId4" action="ppaction://hlinksldjump"/>
            </a:endParaRPr>
          </a:p>
        </p:txBody>
      </p:sp>
      <p:sp>
        <p:nvSpPr>
          <p:cNvPr id="15364" name="AutoShape 92">
            <a:hlinkClick r:id="rId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5" action="ppaction://hlinksldjump"/>
              </a:rPr>
              <a:t>5pt</a:t>
            </a:r>
            <a:endParaRPr lang="en-US"/>
          </a:p>
        </p:txBody>
      </p:sp>
      <p:sp>
        <p:nvSpPr>
          <p:cNvPr id="15365" name="AutoShape 101">
            <a:hlinkClick r:id="rId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6" action="ppaction://hlinksldjump"/>
              </a:rPr>
              <a:t>1 pt</a:t>
            </a:r>
            <a:endParaRPr lang="en-US"/>
          </a:p>
        </p:txBody>
      </p:sp>
      <p:sp>
        <p:nvSpPr>
          <p:cNvPr id="15366" name="AutoShape 102">
            <a:hlinkClick r:id="rId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7" action="ppaction://hlinksldjump"/>
              </a:rPr>
              <a:t>2 pt</a:t>
            </a:r>
            <a:endParaRPr lang="en-US">
              <a:hlinkClick r:id="rId7" action="ppaction://hlinksldjump"/>
            </a:endParaRPr>
          </a:p>
        </p:txBody>
      </p:sp>
      <p:sp>
        <p:nvSpPr>
          <p:cNvPr id="15367" name="AutoShape 103">
            <a:hlinkClick r:id="rId8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8" action="ppaction://hlinksldjump"/>
              </a:rPr>
              <a:t>3 pt</a:t>
            </a:r>
            <a:endParaRPr lang="en-US"/>
          </a:p>
        </p:txBody>
      </p:sp>
      <p:sp>
        <p:nvSpPr>
          <p:cNvPr id="15368" name="AutoShape 104">
            <a:hlinkClick r:id="rId9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9" action="ppaction://hlinksldjump"/>
              </a:rPr>
              <a:t>4 pt</a:t>
            </a:r>
            <a:endParaRPr lang="en-US"/>
          </a:p>
        </p:txBody>
      </p:sp>
      <p:sp>
        <p:nvSpPr>
          <p:cNvPr id="15369" name="AutoShape 105">
            <a:hlinkClick r:id="rId10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10" action="ppaction://hlinksldjump"/>
              </a:rPr>
              <a:t>5 pt</a:t>
            </a:r>
            <a:endParaRPr lang="en-US"/>
          </a:p>
        </p:txBody>
      </p:sp>
      <p:sp>
        <p:nvSpPr>
          <p:cNvPr id="15370" name="AutoShape 106">
            <a:hlinkClick r:id="rId11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11" action="ppaction://hlinksldjump"/>
              </a:rPr>
              <a:t>1 pt</a:t>
            </a:r>
            <a:endParaRPr lang="en-US"/>
          </a:p>
        </p:txBody>
      </p:sp>
      <p:sp>
        <p:nvSpPr>
          <p:cNvPr id="15371" name="AutoShape 107">
            <a:hlinkClick r:id="rId1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12" action="ppaction://hlinksldjump"/>
              </a:rPr>
              <a:t>2pt</a:t>
            </a:r>
            <a:endParaRPr lang="en-US"/>
          </a:p>
        </p:txBody>
      </p:sp>
      <p:sp>
        <p:nvSpPr>
          <p:cNvPr id="15372" name="AutoShape 108">
            <a:hlinkClick r:id="rId1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13" action="ppaction://hlinksldjump"/>
              </a:rPr>
              <a:t>3 pt</a:t>
            </a:r>
            <a:endParaRPr lang="en-US"/>
          </a:p>
        </p:txBody>
      </p:sp>
      <p:sp>
        <p:nvSpPr>
          <p:cNvPr id="15373" name="AutoShape 109">
            <a:hlinkClick r:id="rId14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14" action="ppaction://hlinksldjump"/>
              </a:rPr>
              <a:t>4pt</a:t>
            </a:r>
            <a:endParaRPr lang="en-US"/>
          </a:p>
        </p:txBody>
      </p:sp>
      <p:sp>
        <p:nvSpPr>
          <p:cNvPr id="15374" name="AutoShape 110">
            <a:hlinkClick r:id="rId1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15" action="ppaction://hlinksldjump"/>
              </a:rPr>
              <a:t>5 pt</a:t>
            </a:r>
            <a:endParaRPr lang="en-US"/>
          </a:p>
        </p:txBody>
      </p:sp>
      <p:sp>
        <p:nvSpPr>
          <p:cNvPr id="15375" name="AutoShape 111">
            <a:hlinkClick r:id="rId1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16" action="ppaction://hlinksldjump"/>
              </a:rPr>
              <a:t>1pt</a:t>
            </a:r>
            <a:endParaRPr lang="en-US"/>
          </a:p>
        </p:txBody>
      </p:sp>
      <p:sp>
        <p:nvSpPr>
          <p:cNvPr id="15376" name="AutoShape 112">
            <a:hlinkClick r:id="rId1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17" action="ppaction://hlinksldjump"/>
              </a:rPr>
              <a:t>2pt</a:t>
            </a:r>
            <a:endParaRPr lang="en-US"/>
          </a:p>
        </p:txBody>
      </p:sp>
      <p:sp>
        <p:nvSpPr>
          <p:cNvPr id="15377" name="AutoShape 113">
            <a:hlinkClick r:id="rId18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18" action="ppaction://hlinksldjump"/>
              </a:rPr>
              <a:t>3 pt</a:t>
            </a:r>
            <a:endParaRPr lang="en-US"/>
          </a:p>
        </p:txBody>
      </p:sp>
      <p:sp>
        <p:nvSpPr>
          <p:cNvPr id="15378" name="AutoShape 114">
            <a:hlinkClick r:id="rId19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19" action="ppaction://hlinksldjump"/>
              </a:rPr>
              <a:t>4 pt</a:t>
            </a:r>
            <a:endParaRPr lang="en-US"/>
          </a:p>
        </p:txBody>
      </p:sp>
      <p:sp>
        <p:nvSpPr>
          <p:cNvPr id="15379" name="AutoShape 115">
            <a:hlinkClick r:id="rId20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20" action="ppaction://hlinksldjump"/>
              </a:rPr>
              <a:t>5 pt</a:t>
            </a:r>
            <a:endParaRPr lang="en-US"/>
          </a:p>
        </p:txBody>
      </p:sp>
      <p:sp>
        <p:nvSpPr>
          <p:cNvPr id="15380" name="AutoShape 116">
            <a:hlinkClick r:id="rId21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21" action="ppaction://hlinksldjump"/>
              </a:rPr>
              <a:t>1 pt</a:t>
            </a:r>
            <a:endParaRPr lang="en-US"/>
          </a:p>
        </p:txBody>
      </p:sp>
      <p:sp>
        <p:nvSpPr>
          <p:cNvPr id="15381" name="AutoShape 117">
            <a:hlinkClick r:id="rId2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22" action="ppaction://hlinksldjump"/>
              </a:rPr>
              <a:t>2 pt</a:t>
            </a:r>
            <a:endParaRPr lang="en-US"/>
          </a:p>
        </p:txBody>
      </p:sp>
      <p:sp>
        <p:nvSpPr>
          <p:cNvPr id="15382" name="AutoShape 118">
            <a:hlinkClick r:id="rId2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23" action="ppaction://hlinksldjump"/>
              </a:rPr>
              <a:t>3 pt</a:t>
            </a:r>
            <a:endParaRPr lang="en-US"/>
          </a:p>
        </p:txBody>
      </p:sp>
      <p:sp>
        <p:nvSpPr>
          <p:cNvPr id="15383" name="AutoShape 119">
            <a:hlinkClick r:id="rId24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24" action="ppaction://hlinksldjump"/>
              </a:rPr>
              <a:t>4pt</a:t>
            </a:r>
            <a:endParaRPr lang="en-US"/>
          </a:p>
        </p:txBody>
      </p:sp>
      <p:sp>
        <p:nvSpPr>
          <p:cNvPr id="15384" name="AutoShape 120">
            <a:hlinkClick r:id="rId2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rId25" action="ppaction://hlinksldjump"/>
              </a:rPr>
              <a:t>5 pt</a:t>
            </a:r>
            <a:endParaRPr lang="en-US"/>
          </a:p>
        </p:txBody>
      </p:sp>
      <p:sp>
        <p:nvSpPr>
          <p:cNvPr id="15385" name="AutoShape 40">
            <a:hlinkClick r:id="rId2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  <a:hlinkClick r:id="" action="ppaction://hlinkshowjump?jump=nextslide"/>
              </a:rPr>
              <a:t>1pt</a:t>
            </a:r>
            <a:endParaRPr lang="en-US"/>
          </a:p>
        </p:txBody>
      </p:sp>
      <p:sp>
        <p:nvSpPr>
          <p:cNvPr id="15386" name="Rectangle 58"/>
          <p:cNvSpPr>
            <a:spLocks noChangeArrowheads="1"/>
          </p:cNvSpPr>
          <p:nvPr/>
        </p:nvSpPr>
        <p:spPr bwMode="auto">
          <a:xfrm>
            <a:off x="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</a:rPr>
              <a:t>Review of</a:t>
            </a:r>
          </a:p>
          <a:p>
            <a:pPr algn="ctr" eaLnBrk="0" hangingPunct="0"/>
            <a:r>
              <a:rPr lang="en-US">
                <a:solidFill>
                  <a:schemeClr val="bg1"/>
                </a:solidFill>
                <a:latin typeface="Garamond" pitchFamily="18" charset="0"/>
              </a:rPr>
              <a:t>Functions</a:t>
            </a:r>
          </a:p>
        </p:txBody>
      </p:sp>
      <p:sp>
        <p:nvSpPr>
          <p:cNvPr id="15387" name="Rectangle 97"/>
          <p:cNvSpPr>
            <a:spLocks noChangeArrowheads="1"/>
          </p:cNvSpPr>
          <p:nvPr/>
        </p:nvSpPr>
        <p:spPr bwMode="auto">
          <a:xfrm>
            <a:off x="18288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</a:rPr>
              <a:t>Function </a:t>
            </a:r>
          </a:p>
          <a:p>
            <a:pPr algn="ctr" eaLnBrk="0" hangingPunct="0"/>
            <a:r>
              <a:rPr lang="en-US">
                <a:solidFill>
                  <a:schemeClr val="bg1"/>
                </a:solidFill>
              </a:rPr>
              <a:t>Library</a:t>
            </a:r>
          </a:p>
        </p:txBody>
      </p:sp>
      <p:sp>
        <p:nvSpPr>
          <p:cNvPr id="15388" name="Rectangle 98"/>
          <p:cNvSpPr>
            <a:spLocks noChangeArrowheads="1"/>
          </p:cNvSpPr>
          <p:nvPr/>
        </p:nvSpPr>
        <p:spPr bwMode="auto">
          <a:xfrm>
            <a:off x="36576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</a:rPr>
              <a:t>Linear</a:t>
            </a:r>
          </a:p>
          <a:p>
            <a:pPr algn="ctr" eaLnBrk="0" hangingPunct="0"/>
            <a:r>
              <a:rPr lang="en-US">
                <a:solidFill>
                  <a:schemeClr val="bg1"/>
                </a:solidFill>
              </a:rPr>
              <a:t>Functions</a:t>
            </a:r>
          </a:p>
        </p:txBody>
      </p:sp>
      <p:sp>
        <p:nvSpPr>
          <p:cNvPr id="15389" name="Rectangle 99"/>
          <p:cNvSpPr>
            <a:spLocks noChangeArrowheads="1"/>
          </p:cNvSpPr>
          <p:nvPr/>
        </p:nvSpPr>
        <p:spPr bwMode="auto">
          <a:xfrm>
            <a:off x="54864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</a:rPr>
              <a:t>Applications</a:t>
            </a:r>
          </a:p>
        </p:txBody>
      </p:sp>
      <p:sp>
        <p:nvSpPr>
          <p:cNvPr id="15390" name="Rectangle 100"/>
          <p:cNvSpPr>
            <a:spLocks noChangeArrowheads="1"/>
          </p:cNvSpPr>
          <p:nvPr/>
        </p:nvSpPr>
        <p:spPr bwMode="auto">
          <a:xfrm>
            <a:off x="73152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1"/>
                </a:solidFill>
              </a:rPr>
              <a:t>Grab </a:t>
            </a:r>
          </a:p>
          <a:p>
            <a:pPr algn="ctr" eaLnBrk="0" hangingPunct="0"/>
            <a:r>
              <a:rPr lang="en-US">
                <a:solidFill>
                  <a:schemeClr val="bg1"/>
                </a:solidFill>
              </a:rPr>
              <a:t>Bag!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20" name="Text Box 2"/>
          <p:cNvSpPr txBox="1">
            <a:spLocks noChangeArrowheads="1"/>
          </p:cNvSpPr>
          <p:nvPr/>
        </p:nvSpPr>
        <p:spPr bwMode="auto">
          <a:xfrm>
            <a:off x="1295400" y="106680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Find the domain:</a:t>
            </a:r>
          </a:p>
        </p:txBody>
      </p:sp>
      <p:graphicFrame>
        <p:nvGraphicFramePr>
          <p:cNvPr id="60419" name="Object 3"/>
          <p:cNvGraphicFramePr>
            <a:graphicFrameLocks noChangeAspect="1"/>
          </p:cNvGraphicFramePr>
          <p:nvPr/>
        </p:nvGraphicFramePr>
        <p:xfrm>
          <a:off x="2438400" y="1981200"/>
          <a:ext cx="4106863" cy="1366838"/>
        </p:xfrm>
        <a:graphic>
          <a:graphicData uri="http://schemas.openxmlformats.org/presentationml/2006/ole">
            <p:oleObj spid="_x0000_s60419" name="Equation" r:id="rId3" imgW="1180800" imgH="393480" progId="">
              <p:embed/>
            </p:oleObj>
          </a:graphicData>
        </a:graphic>
      </p:graphicFrame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6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61447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6144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61445" name="Object 5"/>
          <p:cNvGraphicFramePr>
            <a:graphicFrameLocks noChangeAspect="1"/>
          </p:cNvGraphicFramePr>
          <p:nvPr/>
        </p:nvGraphicFramePr>
        <p:xfrm>
          <a:off x="3536950" y="2144713"/>
          <a:ext cx="1900238" cy="706437"/>
        </p:xfrm>
        <a:graphic>
          <a:graphicData uri="http://schemas.openxmlformats.org/presentationml/2006/ole">
            <p:oleObj spid="_x0000_s61445" name="Equation" r:id="rId3" imgW="545760" imgH="203040" progId="">
              <p:embed/>
            </p:oleObj>
          </a:graphicData>
        </a:graphic>
      </p:graphicFrame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70" name="Text Box 2"/>
          <p:cNvSpPr txBox="1">
            <a:spLocks noChangeArrowheads="1"/>
          </p:cNvSpPr>
          <p:nvPr/>
        </p:nvSpPr>
        <p:spPr bwMode="auto">
          <a:xfrm>
            <a:off x="1447800" y="1143000"/>
            <a:ext cx="624840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Describe the graph and its transformations:</a:t>
            </a:r>
          </a:p>
        </p:txBody>
      </p:sp>
      <p:sp>
        <p:nvSpPr>
          <p:cNvPr id="62471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62469" name="Object 5"/>
          <p:cNvGraphicFramePr>
            <a:graphicFrameLocks noChangeAspect="1"/>
          </p:cNvGraphicFramePr>
          <p:nvPr/>
        </p:nvGraphicFramePr>
        <p:xfrm>
          <a:off x="2835275" y="2909888"/>
          <a:ext cx="3311525" cy="881062"/>
        </p:xfrm>
        <a:graphic>
          <a:graphicData uri="http://schemas.openxmlformats.org/presentationml/2006/ole">
            <p:oleObj spid="_x0000_s62469" name="Equation" r:id="rId3" imgW="952200" imgH="253800" progId="">
              <p:embed/>
            </p:oleObj>
          </a:graphicData>
        </a:graphic>
      </p:graphicFrame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4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Text Box 2"/>
          <p:cNvSpPr txBox="1">
            <a:spLocks noChangeArrowheads="1"/>
          </p:cNvSpPr>
          <p:nvPr/>
        </p:nvSpPr>
        <p:spPr bwMode="auto">
          <a:xfrm>
            <a:off x="1447800" y="2894013"/>
            <a:ext cx="624840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A “V” reflected over the x-axis and shifted left 3</a:t>
            </a:r>
          </a:p>
        </p:txBody>
      </p:sp>
      <p:sp>
        <p:nvSpPr>
          <p:cNvPr id="63490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63491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7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64518" name="Text Box 3"/>
          <p:cNvSpPr txBox="1">
            <a:spLocks noChangeArrowheads="1"/>
          </p:cNvSpPr>
          <p:nvPr/>
        </p:nvSpPr>
        <p:spPr bwMode="auto">
          <a:xfrm>
            <a:off x="1447800" y="1143000"/>
            <a:ext cx="624840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Describe the graph and its transformations:</a:t>
            </a:r>
          </a:p>
        </p:txBody>
      </p:sp>
      <p:graphicFrame>
        <p:nvGraphicFramePr>
          <p:cNvPr id="64516" name="Object 4"/>
          <p:cNvGraphicFramePr>
            <a:graphicFrameLocks noChangeAspect="1"/>
          </p:cNvGraphicFramePr>
          <p:nvPr/>
        </p:nvGraphicFramePr>
        <p:xfrm>
          <a:off x="2416175" y="2865438"/>
          <a:ext cx="4151313" cy="969962"/>
        </p:xfrm>
        <a:graphic>
          <a:graphicData uri="http://schemas.openxmlformats.org/presentationml/2006/ole">
            <p:oleObj spid="_x0000_s64516" name="Equation" r:id="rId3" imgW="1193760" imgH="279360" progId="">
              <p:embed/>
            </p:oleObj>
          </a:graphicData>
        </a:graphic>
      </p:graphicFrame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5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Text Box 2"/>
          <p:cNvSpPr txBox="1">
            <a:spLocks noChangeArrowheads="1"/>
          </p:cNvSpPr>
          <p:nvPr/>
        </p:nvSpPr>
        <p:spPr bwMode="auto">
          <a:xfrm>
            <a:off x="1447800" y="2897188"/>
            <a:ext cx="624840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A “U” shifted right 4 and down 6</a:t>
            </a:r>
          </a:p>
        </p:txBody>
      </p:sp>
      <p:sp>
        <p:nvSpPr>
          <p:cNvPr id="65538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65539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Text Box 2"/>
          <p:cNvSpPr txBox="1">
            <a:spLocks noChangeArrowheads="1"/>
          </p:cNvSpPr>
          <p:nvPr/>
        </p:nvSpPr>
        <p:spPr bwMode="auto">
          <a:xfrm>
            <a:off x="1371600" y="609600"/>
            <a:ext cx="624840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What is the equation for this graph?</a:t>
            </a:r>
          </a:p>
        </p:txBody>
      </p:sp>
      <p:sp>
        <p:nvSpPr>
          <p:cNvPr id="66562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pic>
        <p:nvPicPr>
          <p:cNvPr id="66564" name="Picture 4" descr="20x20grid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2133600" y="1905000"/>
            <a:ext cx="4484688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Freeform 5"/>
          <p:cNvSpPr>
            <a:spLocks/>
          </p:cNvSpPr>
          <p:nvPr/>
        </p:nvSpPr>
        <p:spPr bwMode="auto">
          <a:xfrm>
            <a:off x="4343400" y="3733800"/>
            <a:ext cx="609600" cy="2209800"/>
          </a:xfrm>
          <a:custGeom>
            <a:avLst/>
            <a:gdLst>
              <a:gd name="T0" fmla="*/ 384 w 384"/>
              <a:gd name="T1" fmla="*/ 0 h 1392"/>
              <a:gd name="T2" fmla="*/ 288 w 384"/>
              <a:gd name="T3" fmla="*/ 96 h 1392"/>
              <a:gd name="T4" fmla="*/ 144 w 384"/>
              <a:gd name="T5" fmla="*/ 528 h 1392"/>
              <a:gd name="T6" fmla="*/ 0 w 384"/>
              <a:gd name="T7" fmla="*/ 1392 h 1392"/>
              <a:gd name="T8" fmla="*/ 0 60000 65536"/>
              <a:gd name="T9" fmla="*/ 0 60000 65536"/>
              <a:gd name="T10" fmla="*/ 0 60000 65536"/>
              <a:gd name="T11" fmla="*/ 0 60000 65536"/>
              <a:gd name="T12" fmla="*/ 0 w 384"/>
              <a:gd name="T13" fmla="*/ 0 h 1392"/>
              <a:gd name="T14" fmla="*/ 384 w 384"/>
              <a:gd name="T15" fmla="*/ 1392 h 1392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384" h="1392">
                <a:moveTo>
                  <a:pt x="384" y="0"/>
                </a:moveTo>
                <a:cubicBezTo>
                  <a:pt x="356" y="4"/>
                  <a:pt x="328" y="8"/>
                  <a:pt x="288" y="96"/>
                </a:cubicBezTo>
                <a:cubicBezTo>
                  <a:pt x="248" y="184"/>
                  <a:pt x="192" y="312"/>
                  <a:pt x="144" y="528"/>
                </a:cubicBezTo>
                <a:cubicBezTo>
                  <a:pt x="96" y="744"/>
                  <a:pt x="48" y="1068"/>
                  <a:pt x="0" y="1392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66565" name="Freeform 6"/>
          <p:cNvSpPr>
            <a:spLocks/>
          </p:cNvSpPr>
          <p:nvPr/>
        </p:nvSpPr>
        <p:spPr bwMode="auto">
          <a:xfrm>
            <a:off x="4953000" y="3733800"/>
            <a:ext cx="685800" cy="2209800"/>
          </a:xfrm>
          <a:custGeom>
            <a:avLst/>
            <a:gdLst>
              <a:gd name="T0" fmla="*/ 0 w 432"/>
              <a:gd name="T1" fmla="*/ 0 h 1392"/>
              <a:gd name="T2" fmla="*/ 144 w 432"/>
              <a:gd name="T3" fmla="*/ 96 h 1392"/>
              <a:gd name="T4" fmla="*/ 288 w 432"/>
              <a:gd name="T5" fmla="*/ 480 h 1392"/>
              <a:gd name="T6" fmla="*/ 432 w 432"/>
              <a:gd name="T7" fmla="*/ 1392 h 1392"/>
              <a:gd name="T8" fmla="*/ 0 60000 65536"/>
              <a:gd name="T9" fmla="*/ 0 60000 65536"/>
              <a:gd name="T10" fmla="*/ 0 60000 65536"/>
              <a:gd name="T11" fmla="*/ 0 60000 65536"/>
              <a:gd name="T12" fmla="*/ 0 w 432"/>
              <a:gd name="T13" fmla="*/ 0 h 1392"/>
              <a:gd name="T14" fmla="*/ 432 w 432"/>
              <a:gd name="T15" fmla="*/ 1392 h 1392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432" h="1392">
                <a:moveTo>
                  <a:pt x="0" y="0"/>
                </a:moveTo>
                <a:cubicBezTo>
                  <a:pt x="48" y="8"/>
                  <a:pt x="96" y="16"/>
                  <a:pt x="144" y="96"/>
                </a:cubicBezTo>
                <a:cubicBezTo>
                  <a:pt x="192" y="176"/>
                  <a:pt x="240" y="264"/>
                  <a:pt x="288" y="480"/>
                </a:cubicBezTo>
                <a:cubicBezTo>
                  <a:pt x="336" y="696"/>
                  <a:pt x="384" y="1044"/>
                  <a:pt x="432" y="1392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5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665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90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67591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6759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67589" name="Object 5"/>
          <p:cNvGraphicFramePr>
            <a:graphicFrameLocks noChangeAspect="1"/>
          </p:cNvGraphicFramePr>
          <p:nvPr/>
        </p:nvGraphicFramePr>
        <p:xfrm>
          <a:off x="2636838" y="2865438"/>
          <a:ext cx="3709987" cy="969962"/>
        </p:xfrm>
        <a:graphic>
          <a:graphicData uri="http://schemas.openxmlformats.org/presentationml/2006/ole">
            <p:oleObj spid="_x0000_s67589" name="Equation" r:id="rId3" imgW="1066680" imgH="279360" progId="">
              <p:embed/>
            </p:oleObj>
          </a:graphicData>
        </a:graphic>
      </p:graphicFrame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2" name="Text Box 2"/>
          <p:cNvSpPr txBox="1">
            <a:spLocks noChangeArrowheads="1"/>
          </p:cNvSpPr>
          <p:nvPr/>
        </p:nvSpPr>
        <p:spPr bwMode="auto">
          <a:xfrm>
            <a:off x="1524000" y="137160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Graph the function:</a:t>
            </a:r>
          </a:p>
        </p:txBody>
      </p:sp>
      <p:graphicFrame>
        <p:nvGraphicFramePr>
          <p:cNvPr id="68611" name="Object 3"/>
          <p:cNvGraphicFramePr>
            <a:graphicFrameLocks noChangeAspect="1"/>
          </p:cNvGraphicFramePr>
          <p:nvPr/>
        </p:nvGraphicFramePr>
        <p:xfrm>
          <a:off x="2971800" y="2438400"/>
          <a:ext cx="3092450" cy="838200"/>
        </p:xfrm>
        <a:graphic>
          <a:graphicData uri="http://schemas.openxmlformats.org/presentationml/2006/ole">
            <p:oleObj spid="_x0000_s68611" name="Equation" r:id="rId3" imgW="888840" imgH="241200" progId="">
              <p:embed/>
            </p:oleObj>
          </a:graphicData>
        </a:graphic>
      </p:graphicFrame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69634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69635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pic>
        <p:nvPicPr>
          <p:cNvPr id="69637" name="Picture 5" descr="20x20grid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2286000" y="990600"/>
            <a:ext cx="4484688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Freeform 6"/>
          <p:cNvSpPr>
            <a:spLocks/>
          </p:cNvSpPr>
          <p:nvPr/>
        </p:nvSpPr>
        <p:spPr bwMode="auto">
          <a:xfrm>
            <a:off x="3733800" y="3352800"/>
            <a:ext cx="2057400" cy="457200"/>
          </a:xfrm>
          <a:custGeom>
            <a:avLst/>
            <a:gdLst>
              <a:gd name="T0" fmla="*/ 0 w 1296"/>
              <a:gd name="T1" fmla="*/ 288 h 288"/>
              <a:gd name="T2" fmla="*/ 96 w 1296"/>
              <a:gd name="T3" fmla="*/ 144 h 288"/>
              <a:gd name="T4" fmla="*/ 528 w 1296"/>
              <a:gd name="T5" fmla="*/ 48 h 288"/>
              <a:gd name="T6" fmla="*/ 1296 w 1296"/>
              <a:gd name="T7" fmla="*/ 0 h 288"/>
              <a:gd name="T8" fmla="*/ 0 60000 65536"/>
              <a:gd name="T9" fmla="*/ 0 60000 65536"/>
              <a:gd name="T10" fmla="*/ 0 60000 65536"/>
              <a:gd name="T11" fmla="*/ 0 60000 65536"/>
              <a:gd name="T12" fmla="*/ 0 w 1296"/>
              <a:gd name="T13" fmla="*/ 0 h 288"/>
              <a:gd name="T14" fmla="*/ 1296 w 1296"/>
              <a:gd name="T15" fmla="*/ 288 h 2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1296" h="288">
                <a:moveTo>
                  <a:pt x="0" y="288"/>
                </a:moveTo>
                <a:cubicBezTo>
                  <a:pt x="4" y="236"/>
                  <a:pt x="8" y="184"/>
                  <a:pt x="96" y="144"/>
                </a:cubicBezTo>
                <a:cubicBezTo>
                  <a:pt x="184" y="104"/>
                  <a:pt x="328" y="72"/>
                  <a:pt x="528" y="48"/>
                </a:cubicBezTo>
                <a:cubicBezTo>
                  <a:pt x="728" y="24"/>
                  <a:pt x="1012" y="12"/>
                  <a:pt x="1296" y="0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696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7" name="Text Box 2"/>
          <p:cNvSpPr txBox="1">
            <a:spLocks noChangeArrowheads="1"/>
          </p:cNvSpPr>
          <p:nvPr/>
        </p:nvSpPr>
        <p:spPr bwMode="auto">
          <a:xfrm>
            <a:off x="1600200" y="106680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Is the relation a function?</a:t>
            </a:r>
          </a:p>
        </p:txBody>
      </p:sp>
      <p:sp>
        <p:nvSpPr>
          <p:cNvPr id="3078" name="Text Box 3"/>
          <p:cNvSpPr txBox="1">
            <a:spLocks noChangeArrowheads="1"/>
          </p:cNvSpPr>
          <p:nvPr/>
        </p:nvSpPr>
        <p:spPr bwMode="auto">
          <a:xfrm>
            <a:off x="4937125" y="2863850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 eaLnBrk="0" hangingPunct="0">
              <a:spcBef>
                <a:spcPct val="50000"/>
              </a:spcBef>
            </a:pPr>
            <a:endParaRPr lang="en-US"/>
          </a:p>
        </p:txBody>
      </p:sp>
      <p:graphicFrame>
        <p:nvGraphicFramePr>
          <p:cNvPr id="3076" name="Object 4"/>
          <p:cNvGraphicFramePr>
            <a:graphicFrameLocks noChangeAspect="1"/>
          </p:cNvGraphicFramePr>
          <p:nvPr/>
        </p:nvGraphicFramePr>
        <p:xfrm>
          <a:off x="3505200" y="2122488"/>
          <a:ext cx="2078038" cy="3744912"/>
        </p:xfrm>
        <a:graphic>
          <a:graphicData uri="http://schemas.openxmlformats.org/presentationml/2006/ole">
            <p:oleObj spid="_x0000_s3076" name="Equation" r:id="rId3" imgW="596880" imgH="1079280" progId="">
              <p:embed/>
            </p:oleObj>
          </a:graphicData>
        </a:graphic>
      </p:graphicFrame>
      <p:sp>
        <p:nvSpPr>
          <p:cNvPr id="3079" name="Line 5"/>
          <p:cNvSpPr>
            <a:spLocks noChangeShapeType="1"/>
          </p:cNvSpPr>
          <p:nvPr/>
        </p:nvSpPr>
        <p:spPr bwMode="auto">
          <a:xfrm>
            <a:off x="4343400" y="3276600"/>
            <a:ext cx="762000" cy="609600"/>
          </a:xfrm>
          <a:prstGeom prst="line">
            <a:avLst/>
          </a:prstGeom>
          <a:noFill/>
          <a:ln w="9525">
            <a:solidFill>
              <a:schemeClr val="bg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3080" name="Line 6"/>
          <p:cNvSpPr>
            <a:spLocks noChangeShapeType="1"/>
          </p:cNvSpPr>
          <p:nvPr/>
        </p:nvSpPr>
        <p:spPr bwMode="auto">
          <a:xfrm>
            <a:off x="4267200" y="4038600"/>
            <a:ext cx="838200" cy="0"/>
          </a:xfrm>
          <a:prstGeom prst="line">
            <a:avLst/>
          </a:prstGeom>
          <a:noFill/>
          <a:ln w="9525">
            <a:solidFill>
              <a:schemeClr val="bg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3081" name="Line 7"/>
          <p:cNvSpPr>
            <a:spLocks noChangeShapeType="1"/>
          </p:cNvSpPr>
          <p:nvPr/>
        </p:nvSpPr>
        <p:spPr bwMode="auto">
          <a:xfrm flipV="1">
            <a:off x="4419600" y="4191000"/>
            <a:ext cx="685800" cy="609600"/>
          </a:xfrm>
          <a:prstGeom prst="line">
            <a:avLst/>
          </a:prstGeom>
          <a:noFill/>
          <a:ln w="9525">
            <a:solidFill>
              <a:schemeClr val="bg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3082" name="Line 8"/>
          <p:cNvSpPr>
            <a:spLocks noChangeShapeType="1"/>
          </p:cNvSpPr>
          <p:nvPr/>
        </p:nvSpPr>
        <p:spPr bwMode="auto">
          <a:xfrm flipV="1">
            <a:off x="4267200" y="4267200"/>
            <a:ext cx="914400" cy="1295400"/>
          </a:xfrm>
          <a:prstGeom prst="line">
            <a:avLst/>
          </a:prstGeom>
          <a:noFill/>
          <a:ln w="9525">
            <a:solidFill>
              <a:schemeClr val="bg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61" name="Text Box 2"/>
          <p:cNvSpPr txBox="1">
            <a:spLocks noChangeArrowheads="1"/>
          </p:cNvSpPr>
          <p:nvPr/>
        </p:nvSpPr>
        <p:spPr bwMode="auto">
          <a:xfrm>
            <a:off x="1447800" y="121920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Graph the piecewise function:</a:t>
            </a:r>
          </a:p>
        </p:txBody>
      </p:sp>
      <p:sp>
        <p:nvSpPr>
          <p:cNvPr id="70662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70660" name="Object 4"/>
          <p:cNvGraphicFramePr>
            <a:graphicFrameLocks noChangeAspect="1"/>
          </p:cNvGraphicFramePr>
          <p:nvPr/>
        </p:nvGraphicFramePr>
        <p:xfrm>
          <a:off x="2041525" y="2557463"/>
          <a:ext cx="4902200" cy="1585912"/>
        </p:xfrm>
        <a:graphic>
          <a:graphicData uri="http://schemas.openxmlformats.org/presentationml/2006/ole">
            <p:oleObj spid="_x0000_s70660" name="Equation" r:id="rId3" imgW="1409400" imgH="457200" progId="">
              <p:embed/>
            </p:oleObj>
          </a:graphicData>
        </a:graphic>
      </p:graphicFrame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Text Box 2"/>
          <p:cNvSpPr txBox="1">
            <a:spLocks noChangeArrowheads="1"/>
          </p:cNvSpPr>
          <p:nvPr/>
        </p:nvSpPr>
        <p:spPr bwMode="auto">
          <a:xfrm>
            <a:off x="1447800" y="3173413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71682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71683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pic>
        <p:nvPicPr>
          <p:cNvPr id="71685" name="Picture 5" descr="20x20grid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2362200" y="990600"/>
            <a:ext cx="4484688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Oval 7"/>
          <p:cNvSpPr>
            <a:spLocks noChangeArrowheads="1"/>
          </p:cNvSpPr>
          <p:nvPr/>
        </p:nvSpPr>
        <p:spPr bwMode="auto">
          <a:xfrm>
            <a:off x="4533900" y="2914650"/>
            <a:ext cx="152400" cy="1524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71686" name="Line 8"/>
          <p:cNvSpPr>
            <a:spLocks noChangeShapeType="1"/>
          </p:cNvSpPr>
          <p:nvPr/>
        </p:nvSpPr>
        <p:spPr bwMode="auto">
          <a:xfrm flipV="1">
            <a:off x="4667250" y="1733550"/>
            <a:ext cx="1200150" cy="11811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687" name="Oval 9"/>
          <p:cNvSpPr>
            <a:spLocks noChangeArrowheads="1"/>
          </p:cNvSpPr>
          <p:nvPr/>
        </p:nvSpPr>
        <p:spPr bwMode="auto">
          <a:xfrm>
            <a:off x="4533900" y="3333750"/>
            <a:ext cx="152400" cy="1524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71688" name="Line 10"/>
          <p:cNvSpPr>
            <a:spLocks noChangeShapeType="1"/>
          </p:cNvSpPr>
          <p:nvPr/>
        </p:nvSpPr>
        <p:spPr bwMode="auto">
          <a:xfrm flipH="1">
            <a:off x="3314700" y="3429000"/>
            <a:ext cx="1276350" cy="127635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6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716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Text Box 2"/>
          <p:cNvSpPr txBox="1">
            <a:spLocks noChangeArrowheads="1"/>
          </p:cNvSpPr>
          <p:nvPr/>
        </p:nvSpPr>
        <p:spPr bwMode="auto">
          <a:xfrm>
            <a:off x="1466850" y="1276350"/>
            <a:ext cx="624840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Write an equation of the line with slope 1 and y-intercept -2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4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73735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73733" name="Object 5"/>
          <p:cNvGraphicFramePr>
            <a:graphicFrameLocks noChangeAspect="1"/>
          </p:cNvGraphicFramePr>
          <p:nvPr/>
        </p:nvGraphicFramePr>
        <p:xfrm>
          <a:off x="3465513" y="3057525"/>
          <a:ext cx="1989137" cy="704850"/>
        </p:xfrm>
        <a:graphic>
          <a:graphicData uri="http://schemas.openxmlformats.org/presentationml/2006/ole">
            <p:oleObj spid="_x0000_s73733" name="Equation" r:id="rId3" imgW="571320" imgH="203040" progId="">
              <p:embed/>
            </p:oleObj>
          </a:graphicData>
        </a:graphic>
      </p:graphicFrame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8" name="Text Box 2"/>
          <p:cNvSpPr txBox="1">
            <a:spLocks noChangeArrowheads="1"/>
          </p:cNvSpPr>
          <p:nvPr/>
        </p:nvSpPr>
        <p:spPr bwMode="auto">
          <a:xfrm>
            <a:off x="1447800" y="3171825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74759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74760" name="Text Box 4"/>
          <p:cNvSpPr txBox="1">
            <a:spLocks noChangeArrowheads="1"/>
          </p:cNvSpPr>
          <p:nvPr/>
        </p:nvSpPr>
        <p:spPr bwMode="auto">
          <a:xfrm>
            <a:off x="1466850" y="1276350"/>
            <a:ext cx="624840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Find the slope and y-intercept of the equation:</a:t>
            </a:r>
          </a:p>
        </p:txBody>
      </p:sp>
      <p:graphicFrame>
        <p:nvGraphicFramePr>
          <p:cNvPr id="74757" name="Object 5"/>
          <p:cNvGraphicFramePr>
            <a:graphicFrameLocks noChangeAspect="1"/>
          </p:cNvGraphicFramePr>
          <p:nvPr/>
        </p:nvGraphicFramePr>
        <p:xfrm>
          <a:off x="3090863" y="3057525"/>
          <a:ext cx="2740025" cy="704850"/>
        </p:xfrm>
        <a:graphic>
          <a:graphicData uri="http://schemas.openxmlformats.org/presentationml/2006/ole">
            <p:oleObj spid="_x0000_s74757" name="Equation" r:id="rId3" imgW="787320" imgH="203040" progId="">
              <p:embed/>
            </p:oleObj>
          </a:graphicData>
        </a:graphic>
      </p:graphicFrame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7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7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75778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75779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75780" name="Text Box 5"/>
          <p:cNvSpPr txBox="1">
            <a:spLocks noChangeArrowheads="1"/>
          </p:cNvSpPr>
          <p:nvPr/>
        </p:nvSpPr>
        <p:spPr bwMode="auto">
          <a:xfrm>
            <a:off x="1600200" y="33226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m=8/3, b=-8</a:t>
            </a:r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Text Box 2"/>
          <p:cNvSpPr txBox="1">
            <a:spLocks noChangeArrowheads="1"/>
          </p:cNvSpPr>
          <p:nvPr/>
        </p:nvSpPr>
        <p:spPr bwMode="auto">
          <a:xfrm>
            <a:off x="1562100" y="1212850"/>
            <a:ext cx="6248400" cy="1739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Write an equation of the line with slope 2/3 that goes through the point (-6,-5).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30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77831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7783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77829" name="Object 5"/>
          <p:cNvGraphicFramePr>
            <a:graphicFrameLocks noChangeAspect="1"/>
          </p:cNvGraphicFramePr>
          <p:nvPr/>
        </p:nvGraphicFramePr>
        <p:xfrm>
          <a:off x="3289300" y="2727325"/>
          <a:ext cx="2343150" cy="1365250"/>
        </p:xfrm>
        <a:graphic>
          <a:graphicData uri="http://schemas.openxmlformats.org/presentationml/2006/ole">
            <p:oleObj spid="_x0000_s77829" name="Equation" r:id="rId3" imgW="672840" imgH="393480" progId="">
              <p:embed/>
            </p:oleObj>
          </a:graphicData>
        </a:graphic>
      </p:graphicFrame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8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Text Box 2"/>
          <p:cNvSpPr txBox="1">
            <a:spLocks noChangeArrowheads="1"/>
          </p:cNvSpPr>
          <p:nvPr/>
        </p:nvSpPr>
        <p:spPr bwMode="auto">
          <a:xfrm>
            <a:off x="1447800" y="2620963"/>
            <a:ext cx="6248400" cy="1739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Find the slope of the line that passes through the points (-2,3) and (-2,-1)</a:t>
            </a:r>
          </a:p>
        </p:txBody>
      </p:sp>
      <p:sp>
        <p:nvSpPr>
          <p:cNvPr id="78850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3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undefined</a:t>
            </a:r>
          </a:p>
        </p:txBody>
      </p:sp>
      <p:sp>
        <p:nvSpPr>
          <p:cNvPr id="79874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79875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yes</a:t>
            </a:r>
          </a:p>
        </p:txBody>
      </p:sp>
      <p:sp>
        <p:nvSpPr>
          <p:cNvPr id="18434" name="Rectangle 4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18435" name="AutoShape 5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18436" name="Text Box 6"/>
          <p:cNvSpPr txBox="1">
            <a:spLocks noChangeArrowheads="1"/>
          </p:cNvSpPr>
          <p:nvPr/>
        </p:nvSpPr>
        <p:spPr bwMode="auto">
          <a:xfrm>
            <a:off x="4752975" y="2555875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 eaLnBrk="0" hangingPunct="0">
              <a:spcBef>
                <a:spcPct val="50000"/>
              </a:spcBef>
            </a:pPr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7" name="Text Box 2"/>
          <p:cNvSpPr txBox="1">
            <a:spLocks noChangeArrowheads="1"/>
          </p:cNvSpPr>
          <p:nvPr/>
        </p:nvSpPr>
        <p:spPr bwMode="auto">
          <a:xfrm>
            <a:off x="1447800" y="2620963"/>
            <a:ext cx="6248400" cy="1739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Write an equation of the line that passes through the points (-5,-2) and (5,-4)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6" name="Text Box 2"/>
          <p:cNvSpPr txBox="1">
            <a:spLocks noChangeArrowheads="1"/>
          </p:cNvSpPr>
          <p:nvPr/>
        </p:nvSpPr>
        <p:spPr bwMode="auto">
          <a:xfrm>
            <a:off x="1447800" y="3171825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81927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8192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81925" name="Object 5"/>
          <p:cNvGraphicFramePr>
            <a:graphicFrameLocks noChangeAspect="1"/>
          </p:cNvGraphicFramePr>
          <p:nvPr/>
        </p:nvGraphicFramePr>
        <p:xfrm>
          <a:off x="3090863" y="2727325"/>
          <a:ext cx="2740025" cy="1365250"/>
        </p:xfrm>
        <a:graphic>
          <a:graphicData uri="http://schemas.openxmlformats.org/presentationml/2006/ole">
            <p:oleObj spid="_x0000_s81925" name="Equation" r:id="rId3" imgW="787320" imgH="393480" progId="">
              <p:embed/>
            </p:oleObj>
          </a:graphicData>
        </a:graphic>
      </p:graphicFrame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5" name="Text Box 2"/>
          <p:cNvSpPr txBox="1">
            <a:spLocks noChangeArrowheads="1"/>
          </p:cNvSpPr>
          <p:nvPr/>
        </p:nvSpPr>
        <p:spPr bwMode="auto">
          <a:xfrm>
            <a:off x="1447800" y="698500"/>
            <a:ext cx="6248400" cy="5584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A company manufactures and sells a specialty watch. The financial research dept. determined that at a price of  $88 each, the demand would be 2000 watches, and at $38 each, 12000 watches. Assuming a linear relationship, what would be the price at a demand of 8000 watches?</a:t>
            </a:r>
          </a:p>
        </p:txBody>
      </p:sp>
      <p:sp>
        <p:nvSpPr>
          <p:cNvPr id="82946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69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$58</a:t>
            </a:r>
          </a:p>
        </p:txBody>
      </p:sp>
      <p:sp>
        <p:nvSpPr>
          <p:cNvPr id="83970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83971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3" name="Text Box 2"/>
          <p:cNvSpPr txBox="1">
            <a:spLocks noChangeArrowheads="1"/>
          </p:cNvSpPr>
          <p:nvPr/>
        </p:nvSpPr>
        <p:spPr bwMode="auto">
          <a:xfrm>
            <a:off x="1447800" y="2344738"/>
            <a:ext cx="6248400" cy="2289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In 2003 Aaron had 32 CDs in his collection and in 2006 he had 66. How many CDs does he have in 2010?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7" name="Text Box 2"/>
          <p:cNvSpPr txBox="1">
            <a:spLocks noChangeArrowheads="1"/>
          </p:cNvSpPr>
          <p:nvPr/>
        </p:nvSpPr>
        <p:spPr bwMode="auto">
          <a:xfrm>
            <a:off x="1447800" y="3171825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 about 111</a:t>
            </a:r>
          </a:p>
        </p:txBody>
      </p:sp>
      <p:sp>
        <p:nvSpPr>
          <p:cNvPr id="86018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86019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1" name="Text Box 2"/>
          <p:cNvSpPr txBox="1">
            <a:spLocks noChangeArrowheads="1"/>
          </p:cNvSpPr>
          <p:nvPr/>
        </p:nvSpPr>
        <p:spPr bwMode="auto">
          <a:xfrm>
            <a:off x="1447800" y="1247775"/>
            <a:ext cx="6248400" cy="4486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If you get 2 oil changes per year the average cost of engine repair is $500 and if you get 6 per year, it’s only $100. Assuming this is a linear relationship, find the number of oil changes you should get if you don’t want to pay for engine repair at all. </a:t>
            </a:r>
          </a:p>
        </p:txBody>
      </p:sp>
      <p:sp>
        <p:nvSpPr>
          <p:cNvPr id="87042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5" name="Text Box 2"/>
          <p:cNvSpPr txBox="1">
            <a:spLocks noChangeArrowheads="1"/>
          </p:cNvSpPr>
          <p:nvPr/>
        </p:nvSpPr>
        <p:spPr bwMode="auto">
          <a:xfrm>
            <a:off x="1447800" y="3171825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About 7</a:t>
            </a:r>
          </a:p>
        </p:txBody>
      </p:sp>
      <p:sp>
        <p:nvSpPr>
          <p:cNvPr id="88066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88067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89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3" name="Text Box 2"/>
          <p:cNvSpPr txBox="1">
            <a:spLocks noChangeArrowheads="1"/>
          </p:cNvSpPr>
          <p:nvPr/>
        </p:nvSpPr>
        <p:spPr bwMode="auto">
          <a:xfrm>
            <a:off x="1447800" y="3171825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90114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90115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19458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19459" name="Text Box 4"/>
          <p:cNvSpPr txBox="1">
            <a:spLocks noChangeArrowheads="1"/>
          </p:cNvSpPr>
          <p:nvPr/>
        </p:nvSpPr>
        <p:spPr bwMode="auto">
          <a:xfrm>
            <a:off x="4549775" y="3052763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 eaLnBrk="0" hangingPunct="0"/>
            <a:endParaRPr lang="en-US"/>
          </a:p>
        </p:txBody>
      </p:sp>
      <p:sp>
        <p:nvSpPr>
          <p:cNvPr id="19460" name="Text Box 5"/>
          <p:cNvSpPr txBox="1">
            <a:spLocks noChangeArrowheads="1"/>
          </p:cNvSpPr>
          <p:nvPr/>
        </p:nvSpPr>
        <p:spPr bwMode="auto">
          <a:xfrm>
            <a:off x="1600200" y="106680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Is the relation a function?</a:t>
            </a:r>
          </a:p>
        </p:txBody>
      </p:sp>
      <p:sp>
        <p:nvSpPr>
          <p:cNvPr id="13318" name="Line 6"/>
          <p:cNvSpPr>
            <a:spLocks noChangeShapeType="1"/>
          </p:cNvSpPr>
          <p:nvPr/>
        </p:nvSpPr>
        <p:spPr bwMode="auto">
          <a:xfrm>
            <a:off x="4114800" y="1905000"/>
            <a:ext cx="17463" cy="3152775"/>
          </a:xfrm>
          <a:prstGeom prst="line">
            <a:avLst/>
          </a:prstGeom>
          <a:noFill/>
          <a:ln w="9525">
            <a:solidFill>
              <a:schemeClr val="bg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3319" name="Line 7"/>
          <p:cNvSpPr>
            <a:spLocks noChangeShapeType="1"/>
          </p:cNvSpPr>
          <p:nvPr/>
        </p:nvSpPr>
        <p:spPr bwMode="auto">
          <a:xfrm flipV="1">
            <a:off x="2209800" y="3159125"/>
            <a:ext cx="4784725" cy="41275"/>
          </a:xfrm>
          <a:prstGeom prst="line">
            <a:avLst/>
          </a:prstGeom>
          <a:noFill/>
          <a:ln w="9525">
            <a:solidFill>
              <a:schemeClr val="bg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9463" name="Freeform 9"/>
          <p:cNvSpPr>
            <a:spLocks/>
          </p:cNvSpPr>
          <p:nvPr/>
        </p:nvSpPr>
        <p:spPr bwMode="auto">
          <a:xfrm>
            <a:off x="3200400" y="2209800"/>
            <a:ext cx="2057400" cy="2286000"/>
          </a:xfrm>
          <a:custGeom>
            <a:avLst/>
            <a:gdLst>
              <a:gd name="T0" fmla="*/ 1296 w 1296"/>
              <a:gd name="T1" fmla="*/ 0 h 1440"/>
              <a:gd name="T2" fmla="*/ 480 w 1296"/>
              <a:gd name="T3" fmla="*/ 432 h 1440"/>
              <a:gd name="T4" fmla="*/ 720 w 1296"/>
              <a:gd name="T5" fmla="*/ 1008 h 1440"/>
              <a:gd name="T6" fmla="*/ 0 w 1296"/>
              <a:gd name="T7" fmla="*/ 1440 h 1440"/>
              <a:gd name="T8" fmla="*/ 0 60000 65536"/>
              <a:gd name="T9" fmla="*/ 0 60000 65536"/>
              <a:gd name="T10" fmla="*/ 0 60000 65536"/>
              <a:gd name="T11" fmla="*/ 0 60000 65536"/>
              <a:gd name="T12" fmla="*/ 0 w 1296"/>
              <a:gd name="T13" fmla="*/ 0 h 1440"/>
              <a:gd name="T14" fmla="*/ 1296 w 1296"/>
              <a:gd name="T15" fmla="*/ 1440 h 1440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1296" h="1440">
                <a:moveTo>
                  <a:pt x="1296" y="0"/>
                </a:moveTo>
                <a:cubicBezTo>
                  <a:pt x="936" y="132"/>
                  <a:pt x="576" y="264"/>
                  <a:pt x="480" y="432"/>
                </a:cubicBezTo>
                <a:cubicBezTo>
                  <a:pt x="384" y="600"/>
                  <a:pt x="800" y="840"/>
                  <a:pt x="720" y="1008"/>
                </a:cubicBezTo>
                <a:cubicBezTo>
                  <a:pt x="640" y="1176"/>
                  <a:pt x="120" y="1368"/>
                  <a:pt x="0" y="1440"/>
                </a:cubicBezTo>
              </a:path>
            </a:pathLst>
          </a:custGeom>
          <a:noFill/>
          <a:ln w="9525">
            <a:solidFill>
              <a:schemeClr val="bg1"/>
            </a:solidFill>
            <a:round/>
            <a:headEnd type="triangle" w="med" len="med"/>
            <a:tailEnd type="triangle" w="med" len="med"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33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133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8" grpId="0" animBg="1"/>
      <p:bldP spid="13319" grpId="0" animBg="1"/>
    </p:bld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7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91138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>
    <p:zoom/>
  </p:transition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1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92162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92163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9" name="Text Box 2"/>
          <p:cNvSpPr txBox="1">
            <a:spLocks noChangeArrowheads="1"/>
          </p:cNvSpPr>
          <p:nvPr/>
        </p:nvSpPr>
        <p:spPr bwMode="auto">
          <a:xfrm>
            <a:off x="1447800" y="3078163"/>
            <a:ext cx="6248400" cy="823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4800" b="1">
              <a:solidFill>
                <a:schemeClr val="bg1"/>
              </a:solidFill>
            </a:endParaRPr>
          </a:p>
        </p:txBody>
      </p:sp>
      <p:sp>
        <p:nvSpPr>
          <p:cNvPr id="93190" name="Text Box 3"/>
          <p:cNvSpPr txBox="1">
            <a:spLocks noChangeArrowheads="1"/>
          </p:cNvSpPr>
          <p:nvPr/>
        </p:nvSpPr>
        <p:spPr bwMode="auto">
          <a:xfrm>
            <a:off x="1295400" y="106680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Find the domain:</a:t>
            </a:r>
          </a:p>
        </p:txBody>
      </p:sp>
      <p:graphicFrame>
        <p:nvGraphicFramePr>
          <p:cNvPr id="93188" name="Object 4"/>
          <p:cNvGraphicFramePr>
            <a:graphicFrameLocks noChangeAspect="1"/>
          </p:cNvGraphicFramePr>
          <p:nvPr/>
        </p:nvGraphicFramePr>
        <p:xfrm>
          <a:off x="2857500" y="1938338"/>
          <a:ext cx="3268663" cy="1454150"/>
        </p:xfrm>
        <a:graphic>
          <a:graphicData uri="http://schemas.openxmlformats.org/presentationml/2006/ole">
            <p:oleObj spid="_x0000_s93188" name="Equation" r:id="rId3" imgW="939600" imgH="419040" progId="">
              <p:embed/>
            </p:oleObj>
          </a:graphicData>
        </a:graphic>
      </p:graphicFrame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5" name="Text Box 2"/>
          <p:cNvSpPr txBox="1">
            <a:spLocks noChangeArrowheads="1"/>
          </p:cNvSpPr>
          <p:nvPr/>
        </p:nvSpPr>
        <p:spPr bwMode="auto">
          <a:xfrm>
            <a:off x="1447800" y="3079750"/>
            <a:ext cx="6248400" cy="823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4800" b="1">
              <a:solidFill>
                <a:schemeClr val="bg1"/>
              </a:solidFill>
            </a:endParaRPr>
          </a:p>
        </p:txBody>
      </p:sp>
      <p:sp>
        <p:nvSpPr>
          <p:cNvPr id="94216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94217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94214" name="Object 6"/>
          <p:cNvGraphicFramePr>
            <a:graphicFrameLocks noChangeAspect="1"/>
          </p:cNvGraphicFramePr>
          <p:nvPr/>
        </p:nvGraphicFramePr>
        <p:xfrm>
          <a:off x="3816350" y="2051050"/>
          <a:ext cx="1501775" cy="617538"/>
        </p:xfrm>
        <a:graphic>
          <a:graphicData uri="http://schemas.openxmlformats.org/presentationml/2006/ole">
            <p:oleObj spid="_x0000_s94214" name="Equation" r:id="rId3" imgW="431640" imgH="177480" progId="">
              <p:embed/>
            </p:oleObj>
          </a:graphicData>
        </a:graphic>
      </p:graphicFrame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2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8" name="Text Box 2"/>
          <p:cNvSpPr txBox="1">
            <a:spLocks noChangeArrowheads="1"/>
          </p:cNvSpPr>
          <p:nvPr/>
        </p:nvSpPr>
        <p:spPr bwMode="auto">
          <a:xfrm>
            <a:off x="1447800" y="3173413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95239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95240" name="Text Box 4"/>
          <p:cNvSpPr txBox="1">
            <a:spLocks noChangeArrowheads="1"/>
          </p:cNvSpPr>
          <p:nvPr/>
        </p:nvSpPr>
        <p:spPr bwMode="auto">
          <a:xfrm>
            <a:off x="1447800" y="121920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Graph the piecewise function:</a:t>
            </a:r>
          </a:p>
        </p:txBody>
      </p:sp>
      <p:graphicFrame>
        <p:nvGraphicFramePr>
          <p:cNvPr id="95237" name="Object 5"/>
          <p:cNvGraphicFramePr>
            <a:graphicFrameLocks noChangeAspect="1"/>
          </p:cNvGraphicFramePr>
          <p:nvPr/>
        </p:nvGraphicFramePr>
        <p:xfrm>
          <a:off x="1887538" y="2470150"/>
          <a:ext cx="5211762" cy="1762125"/>
        </p:xfrm>
        <a:graphic>
          <a:graphicData uri="http://schemas.openxmlformats.org/presentationml/2006/ole">
            <p:oleObj spid="_x0000_s95237" name="Equation" r:id="rId3" imgW="1498320" imgH="507960" progId="">
              <p:embed/>
            </p:oleObj>
          </a:graphicData>
        </a:graphic>
      </p:graphicFrame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7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96258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96259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pic>
        <p:nvPicPr>
          <p:cNvPr id="96261" name="Picture 5" descr="20x20grid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2476500" y="800100"/>
            <a:ext cx="4484688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Freeform 7"/>
          <p:cNvSpPr>
            <a:spLocks/>
          </p:cNvSpPr>
          <p:nvPr/>
        </p:nvSpPr>
        <p:spPr bwMode="auto">
          <a:xfrm flipV="1">
            <a:off x="4838700" y="1028700"/>
            <a:ext cx="685800" cy="2209800"/>
          </a:xfrm>
          <a:custGeom>
            <a:avLst/>
            <a:gdLst>
              <a:gd name="T0" fmla="*/ 0 w 432"/>
              <a:gd name="T1" fmla="*/ 0 h 1392"/>
              <a:gd name="T2" fmla="*/ 144 w 432"/>
              <a:gd name="T3" fmla="*/ 96 h 1392"/>
              <a:gd name="T4" fmla="*/ 288 w 432"/>
              <a:gd name="T5" fmla="*/ 480 h 1392"/>
              <a:gd name="T6" fmla="*/ 432 w 432"/>
              <a:gd name="T7" fmla="*/ 1392 h 1392"/>
              <a:gd name="T8" fmla="*/ 0 60000 65536"/>
              <a:gd name="T9" fmla="*/ 0 60000 65536"/>
              <a:gd name="T10" fmla="*/ 0 60000 65536"/>
              <a:gd name="T11" fmla="*/ 0 60000 65536"/>
              <a:gd name="T12" fmla="*/ 0 w 432"/>
              <a:gd name="T13" fmla="*/ 0 h 1392"/>
              <a:gd name="T14" fmla="*/ 432 w 432"/>
              <a:gd name="T15" fmla="*/ 1392 h 1392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432" h="1392">
                <a:moveTo>
                  <a:pt x="0" y="0"/>
                </a:moveTo>
                <a:cubicBezTo>
                  <a:pt x="48" y="8"/>
                  <a:pt x="96" y="16"/>
                  <a:pt x="144" y="96"/>
                </a:cubicBezTo>
                <a:cubicBezTo>
                  <a:pt x="192" y="176"/>
                  <a:pt x="240" y="264"/>
                  <a:pt x="288" y="480"/>
                </a:cubicBezTo>
                <a:cubicBezTo>
                  <a:pt x="336" y="696"/>
                  <a:pt x="384" y="1044"/>
                  <a:pt x="432" y="1392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96262" name="Oval 8"/>
          <p:cNvSpPr>
            <a:spLocks noChangeArrowheads="1"/>
          </p:cNvSpPr>
          <p:nvPr/>
        </p:nvSpPr>
        <p:spPr bwMode="auto">
          <a:xfrm>
            <a:off x="4667250" y="3162300"/>
            <a:ext cx="152400" cy="1524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96263" name="Freeform 9"/>
          <p:cNvSpPr>
            <a:spLocks/>
          </p:cNvSpPr>
          <p:nvPr/>
        </p:nvSpPr>
        <p:spPr bwMode="auto">
          <a:xfrm flipH="1">
            <a:off x="3943350" y="2628900"/>
            <a:ext cx="685800" cy="2209800"/>
          </a:xfrm>
          <a:custGeom>
            <a:avLst/>
            <a:gdLst>
              <a:gd name="T0" fmla="*/ 0 w 432"/>
              <a:gd name="T1" fmla="*/ 0 h 1392"/>
              <a:gd name="T2" fmla="*/ 144 w 432"/>
              <a:gd name="T3" fmla="*/ 96 h 1392"/>
              <a:gd name="T4" fmla="*/ 288 w 432"/>
              <a:gd name="T5" fmla="*/ 480 h 1392"/>
              <a:gd name="T6" fmla="*/ 432 w 432"/>
              <a:gd name="T7" fmla="*/ 1392 h 1392"/>
              <a:gd name="T8" fmla="*/ 0 60000 65536"/>
              <a:gd name="T9" fmla="*/ 0 60000 65536"/>
              <a:gd name="T10" fmla="*/ 0 60000 65536"/>
              <a:gd name="T11" fmla="*/ 0 60000 65536"/>
              <a:gd name="T12" fmla="*/ 0 w 432"/>
              <a:gd name="T13" fmla="*/ 0 h 1392"/>
              <a:gd name="T14" fmla="*/ 432 w 432"/>
              <a:gd name="T15" fmla="*/ 1392 h 1392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432" h="1392">
                <a:moveTo>
                  <a:pt x="0" y="0"/>
                </a:moveTo>
                <a:cubicBezTo>
                  <a:pt x="48" y="8"/>
                  <a:pt x="96" y="16"/>
                  <a:pt x="144" y="96"/>
                </a:cubicBezTo>
                <a:cubicBezTo>
                  <a:pt x="192" y="176"/>
                  <a:pt x="240" y="264"/>
                  <a:pt x="288" y="480"/>
                </a:cubicBezTo>
                <a:cubicBezTo>
                  <a:pt x="336" y="696"/>
                  <a:pt x="384" y="1044"/>
                  <a:pt x="432" y="1392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96264" name="Oval 10"/>
          <p:cNvSpPr>
            <a:spLocks noChangeArrowheads="1"/>
          </p:cNvSpPr>
          <p:nvPr/>
        </p:nvSpPr>
        <p:spPr bwMode="auto">
          <a:xfrm>
            <a:off x="4629150" y="2552700"/>
            <a:ext cx="152400" cy="1524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2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962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1" name="Text Box 2"/>
          <p:cNvSpPr txBox="1">
            <a:spLocks noChangeArrowheads="1"/>
          </p:cNvSpPr>
          <p:nvPr/>
        </p:nvSpPr>
        <p:spPr bwMode="auto">
          <a:xfrm>
            <a:off x="1447800" y="2620963"/>
            <a:ext cx="6248400" cy="1739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Write an equation of the line that goes through the points (2,3) and (-5,3)</a:t>
            </a:r>
          </a:p>
        </p:txBody>
      </p:sp>
      <p:sp>
        <p:nvSpPr>
          <p:cNvPr id="97282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10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98311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9831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98309" name="Object 5"/>
          <p:cNvGraphicFramePr>
            <a:graphicFrameLocks noChangeAspect="1"/>
          </p:cNvGraphicFramePr>
          <p:nvPr/>
        </p:nvGraphicFramePr>
        <p:xfrm>
          <a:off x="3948113" y="2008188"/>
          <a:ext cx="1236662" cy="704850"/>
        </p:xfrm>
        <a:graphic>
          <a:graphicData uri="http://schemas.openxmlformats.org/presentationml/2006/ole">
            <p:oleObj spid="_x0000_s98309" name="Equation" r:id="rId3" imgW="355320" imgH="203040" progId="">
              <p:embed/>
            </p:oleObj>
          </a:graphicData>
        </a:graphic>
      </p:graphicFrame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29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99330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>
    <p:zoom/>
  </p:transition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3" name="Text Box 2"/>
          <p:cNvSpPr txBox="1">
            <a:spLocks noChangeArrowheads="1"/>
          </p:cNvSpPr>
          <p:nvPr/>
        </p:nvSpPr>
        <p:spPr bwMode="auto">
          <a:xfrm>
            <a:off x="1447800" y="3171825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100354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100355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r>
              <a:rPr lang="en-US" sz="3600">
                <a:solidFill>
                  <a:schemeClr val="bg1"/>
                </a:solidFill>
              </a:rPr>
              <a:t>no</a:t>
            </a:r>
          </a:p>
        </p:txBody>
      </p:sp>
      <p:sp>
        <p:nvSpPr>
          <p:cNvPr id="20482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20483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20484" name="Text Box 5"/>
          <p:cNvSpPr txBox="1">
            <a:spLocks noChangeArrowheads="1"/>
          </p:cNvSpPr>
          <p:nvPr/>
        </p:nvSpPr>
        <p:spPr bwMode="auto">
          <a:xfrm>
            <a:off x="4714875" y="2900363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 eaLnBrk="0" hangingPunct="0">
              <a:spcBef>
                <a:spcPct val="50000"/>
              </a:spcBef>
            </a:pPr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7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101378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>
    <p:zoom/>
  </p:transition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1" name="Text Box 2"/>
          <p:cNvSpPr txBox="1">
            <a:spLocks noChangeArrowheads="1"/>
          </p:cNvSpPr>
          <p:nvPr/>
        </p:nvSpPr>
        <p:spPr bwMode="auto">
          <a:xfrm>
            <a:off x="1447800" y="3173413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102402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102403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</p:spTree>
  </p:cSld>
  <p:clrMapOvr>
    <a:masterClrMapping/>
  </p:clrMapOvr>
  <p:transition advClick="0">
    <p:zoom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5" name="Text Box 2"/>
          <p:cNvSpPr txBox="1">
            <a:spLocks noChangeArrowheads="1"/>
          </p:cNvSpPr>
          <p:nvPr/>
        </p:nvSpPr>
        <p:spPr bwMode="auto">
          <a:xfrm>
            <a:off x="1447800" y="3171825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graphicFrame>
        <p:nvGraphicFramePr>
          <p:cNvPr id="56323" name="Object 3"/>
          <p:cNvGraphicFramePr>
            <a:graphicFrameLocks noChangeAspect="1"/>
          </p:cNvGraphicFramePr>
          <p:nvPr/>
        </p:nvGraphicFramePr>
        <p:xfrm>
          <a:off x="349250" y="762000"/>
          <a:ext cx="8399463" cy="881063"/>
        </p:xfrm>
        <a:graphic>
          <a:graphicData uri="http://schemas.openxmlformats.org/presentationml/2006/ole">
            <p:oleObj spid="_x0000_s56323" name="Equation" r:id="rId3" imgW="2412720" imgH="253800" progId="">
              <p:embed/>
            </p:oleObj>
          </a:graphicData>
        </a:graphic>
      </p:graphicFrame>
      <p:graphicFrame>
        <p:nvGraphicFramePr>
          <p:cNvPr id="56324" name="Object 4"/>
          <p:cNvGraphicFramePr>
            <a:graphicFrameLocks noChangeAspect="1"/>
          </p:cNvGraphicFramePr>
          <p:nvPr/>
        </p:nvGraphicFramePr>
        <p:xfrm>
          <a:off x="3733800" y="2057400"/>
          <a:ext cx="1503363" cy="881063"/>
        </p:xfrm>
        <a:graphic>
          <a:graphicData uri="http://schemas.openxmlformats.org/presentationml/2006/ole">
            <p:oleObj spid="_x0000_s56324" name="Equation" r:id="rId4" imgW="431640" imgH="253800" progId="">
              <p:embed/>
            </p:oleObj>
          </a:graphicData>
        </a:graphic>
      </p:graphicFrame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50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57351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5735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57349" name="Object 5"/>
          <p:cNvGraphicFramePr>
            <a:graphicFrameLocks noChangeAspect="1"/>
          </p:cNvGraphicFramePr>
          <p:nvPr/>
        </p:nvGraphicFramePr>
        <p:xfrm>
          <a:off x="4000500" y="2211388"/>
          <a:ext cx="971550" cy="573087"/>
        </p:xfrm>
        <a:graphic>
          <a:graphicData uri="http://schemas.openxmlformats.org/presentationml/2006/ole">
            <p:oleObj spid="_x0000_s57349" name="Equation" r:id="rId3" imgW="279360" imgH="164880" progId="">
              <p:embed/>
            </p:oleObj>
          </a:graphicData>
        </a:graphic>
      </p:graphicFrame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4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58375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58372" name="Object 4"/>
          <p:cNvGraphicFramePr>
            <a:graphicFrameLocks noChangeAspect="1"/>
          </p:cNvGraphicFramePr>
          <p:nvPr/>
        </p:nvGraphicFramePr>
        <p:xfrm>
          <a:off x="349250" y="762000"/>
          <a:ext cx="8399463" cy="881063"/>
        </p:xfrm>
        <a:graphic>
          <a:graphicData uri="http://schemas.openxmlformats.org/presentationml/2006/ole">
            <p:oleObj spid="_x0000_s58372" name="Equation" r:id="rId3" imgW="2412720" imgH="253800" progId="">
              <p:embed/>
            </p:oleObj>
          </a:graphicData>
        </a:graphic>
      </p:graphicFrame>
      <p:graphicFrame>
        <p:nvGraphicFramePr>
          <p:cNvPr id="58373" name="Object 5"/>
          <p:cNvGraphicFramePr>
            <a:graphicFrameLocks noChangeAspect="1"/>
          </p:cNvGraphicFramePr>
          <p:nvPr/>
        </p:nvGraphicFramePr>
        <p:xfrm>
          <a:off x="3114675" y="2057400"/>
          <a:ext cx="2741613" cy="881063"/>
        </p:xfrm>
        <a:graphic>
          <a:graphicData uri="http://schemas.openxmlformats.org/presentationml/2006/ole">
            <p:oleObj spid="_x0000_s58373" name="Equation" r:id="rId4" imgW="787320" imgH="253800" progId="">
              <p:embed/>
            </p:oleObj>
          </a:graphicData>
        </a:graphic>
      </p:graphicFrame>
    </p:spTree>
  </p:cSld>
  <p:clrMapOvr>
    <a:masterClrMapping/>
  </p:clrMapOvr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8" name="Text Box 2"/>
          <p:cNvSpPr txBox="1">
            <a:spLocks noChangeArrowheads="1"/>
          </p:cNvSpPr>
          <p:nvPr/>
        </p:nvSpPr>
        <p:spPr bwMode="auto">
          <a:xfrm>
            <a:off x="1447800" y="3171825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59399" name="Rectangle 3"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7010400" y="5486400"/>
            <a:ext cx="2133600" cy="1371600"/>
          </a:xfrm>
          <a:prstGeom prst="rect">
            <a:avLst/>
          </a:prstGeom>
          <a:solidFill>
            <a:srgbClr val="3366FF">
              <a:alpha val="50195"/>
            </a:srgb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59400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graphicFrame>
        <p:nvGraphicFramePr>
          <p:cNvPr id="59397" name="Object 5"/>
          <p:cNvGraphicFramePr>
            <a:graphicFrameLocks noChangeAspect="1"/>
          </p:cNvGraphicFramePr>
          <p:nvPr/>
        </p:nvGraphicFramePr>
        <p:xfrm>
          <a:off x="4176713" y="2189163"/>
          <a:ext cx="617537" cy="617537"/>
        </p:xfrm>
        <a:graphic>
          <a:graphicData uri="http://schemas.openxmlformats.org/presentationml/2006/ole">
            <p:oleObj spid="_x0000_s59397" name="Equation" r:id="rId3" imgW="177480" imgH="177480" progId="">
              <p:embed/>
            </p:oleObj>
          </a:graphicData>
        </a:graphic>
      </p:graphicFrame>
    </p:spTree>
  </p:cSld>
  <p:clrMapOvr>
    <a:masterClrMapping/>
  </p:clrMapOvr>
  <p:transition advClick="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3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FFFF00"/>
      </a:hlink>
      <a:folHlink>
        <a:srgbClr val="00000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3366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3366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571</TotalTime>
  <Words>331</Words>
  <Application>Microsoft Office PowerPoint</Application>
  <PresentationFormat>On-screen Show (4:3)</PresentationFormat>
  <Paragraphs>62</Paragraphs>
  <Slides>51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51</vt:i4>
      </vt:variant>
    </vt:vector>
  </HeadingPairs>
  <TitlesOfParts>
    <vt:vector size="56" baseType="lpstr">
      <vt:lpstr>Times New Roman</vt:lpstr>
      <vt:lpstr>Arial</vt:lpstr>
      <vt:lpstr>Garamond</vt:lpstr>
      <vt:lpstr>Default Design</vt:lpstr>
      <vt:lpstr>Equation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  <vt:lpstr>Slide 51</vt:lpstr>
    </vt:vector>
  </TitlesOfParts>
  <Company>Hardin County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Blank Jeopardy</dc:title>
  <dc:creator>Eleanor M. Savko</dc:creator>
  <cp:lastModifiedBy>JCPS</cp:lastModifiedBy>
  <cp:revision>38</cp:revision>
  <dcterms:created xsi:type="dcterms:W3CDTF">1998-08-19T17:45:48Z</dcterms:created>
  <dcterms:modified xsi:type="dcterms:W3CDTF">2010-02-09T18:53:42Z</dcterms:modified>
</cp:coreProperties>
</file>